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2" r:id="rId7"/>
    <p:sldId id="261" r:id="rId8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2" d="100"/>
          <a:sy n="62" d="100"/>
        </p:scale>
        <p:origin x="-684" y="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79654-4EBF-4C46-B5F5-948A75385738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D57D7-94C1-46DB-9092-03EBCE807AA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79654-4EBF-4C46-B5F5-948A75385738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D57D7-94C1-46DB-9092-03EBCE807AA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79654-4EBF-4C46-B5F5-948A75385738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D57D7-94C1-46DB-9092-03EBCE807AA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79654-4EBF-4C46-B5F5-948A75385738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D57D7-94C1-46DB-9092-03EBCE807AA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79654-4EBF-4C46-B5F5-948A75385738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D57D7-94C1-46DB-9092-03EBCE807AA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79654-4EBF-4C46-B5F5-948A75385738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D57D7-94C1-46DB-9092-03EBCE807AA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79654-4EBF-4C46-B5F5-948A75385738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D57D7-94C1-46DB-9092-03EBCE807AA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79654-4EBF-4C46-B5F5-948A75385738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D57D7-94C1-46DB-9092-03EBCE807AA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79654-4EBF-4C46-B5F5-948A75385738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D57D7-94C1-46DB-9092-03EBCE807AA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79654-4EBF-4C46-B5F5-948A75385738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D57D7-94C1-46DB-9092-03EBCE807AA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79654-4EBF-4C46-B5F5-948A75385738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D57D7-94C1-46DB-9092-03EBCE807AA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D79654-4EBF-4C46-B5F5-948A75385738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0D57D7-94C1-46DB-9092-03EBCE807AA0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539552" y="2780928"/>
            <a:ext cx="813690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Název školy: Střední zdravotnická škola a vyšší odborná škola zdravotnická Karlovy Vary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Číslo projektu: CZ.1.07/1.5.00/34.0953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Vzdělávací materiál: Nepřímá řeč</a:t>
            </a:r>
            <a:r>
              <a:rPr lang="en-GB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endParaRPr lang="en-GB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Šablona III/2 Inovace a zkvalitnění výuky prostřednictvím ICT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Název materiálu: </a:t>
            </a: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VY_32_INOVACE_ANJ.2.18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Datum tvorby: 19.3.2014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Vyučovací předmět, ročník, obor</a:t>
            </a:r>
            <a:r>
              <a:rPr lang="cs-CZ" sz="160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: </a:t>
            </a:r>
            <a:r>
              <a:rPr lang="cs-CZ" sz="160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ANJ</a:t>
            </a: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, 2. ročník, všechny obory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Autor: Mgr. Ilona Kopšová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Anotace: DUM využívá ICT při výuce, motivuje a aktivuje žáky. Inovuje a zkvalitňuje výuku 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  anglického jazyka. Procvičuje tvoření a užití nepřímé řeči.</a:t>
            </a:r>
          </a:p>
        </p:txBody>
      </p:sp>
      <p:pic>
        <p:nvPicPr>
          <p:cNvPr id="3" name="Obrázek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76672"/>
            <a:ext cx="7776864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ulka 1"/>
          <p:cNvGraphicFramePr>
            <a:graphicFrameLocks noGrp="1"/>
          </p:cNvGraphicFramePr>
          <p:nvPr/>
        </p:nvGraphicFramePr>
        <p:xfrm>
          <a:off x="395536" y="1916831"/>
          <a:ext cx="8496944" cy="41986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48472"/>
                <a:gridCol w="4248472"/>
              </a:tblGrid>
              <a:tr h="648073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Direct speech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Reported speech</a:t>
                      </a:r>
                      <a:endParaRPr lang="en-GB" sz="2800" dirty="0"/>
                    </a:p>
                  </a:txBody>
                  <a:tcPr/>
                </a:tc>
              </a:tr>
              <a:tr h="1775300">
                <a:tc>
                  <a:txBody>
                    <a:bodyPr/>
                    <a:lstStyle/>
                    <a:p>
                      <a:r>
                        <a:rPr lang="en-GB" sz="2400" b="1" dirty="0" smtClean="0"/>
                        <a:t>be</a:t>
                      </a:r>
                      <a:r>
                        <a:rPr lang="en-GB" sz="2400" b="1" baseline="0" dirty="0" smtClean="0"/>
                        <a:t> going to</a:t>
                      </a:r>
                      <a:r>
                        <a:rPr lang="en-GB" sz="2400" b="1" dirty="0" smtClean="0"/>
                        <a:t>:</a:t>
                      </a:r>
                      <a:endParaRPr lang="cs-CZ" sz="2400" b="1" dirty="0" smtClean="0"/>
                    </a:p>
                    <a:p>
                      <a:r>
                        <a:rPr lang="en-GB" sz="2400" dirty="0" smtClean="0"/>
                        <a:t>‘They’re going to visit their</a:t>
                      </a:r>
                      <a:r>
                        <a:rPr lang="en-GB" sz="2400" baseline="0" dirty="0" smtClean="0"/>
                        <a:t> friends tonight</a:t>
                      </a:r>
                      <a:r>
                        <a:rPr lang="en-GB" sz="2400" dirty="0" smtClean="0"/>
                        <a:t>.’</a:t>
                      </a:r>
                      <a:r>
                        <a:rPr lang="cs-CZ" sz="2400" baseline="0" dirty="0" smtClean="0"/>
                        <a:t> 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400" dirty="0" smtClean="0"/>
                    </a:p>
                    <a:p>
                      <a:r>
                        <a:rPr lang="en-GB" sz="2400" dirty="0" smtClean="0"/>
                        <a:t>They said</a:t>
                      </a:r>
                      <a:r>
                        <a:rPr lang="en-GB" sz="2400" baseline="0" dirty="0" smtClean="0"/>
                        <a:t> </a:t>
                      </a:r>
                      <a:r>
                        <a:rPr lang="en-GB" sz="2400" dirty="0" smtClean="0"/>
                        <a:t>they were going to visit their friends that night.</a:t>
                      </a:r>
                    </a:p>
                  </a:txBody>
                  <a:tcPr/>
                </a:tc>
              </a:tr>
              <a:tr h="1775300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‘He’s going to study more.’</a:t>
                      </a:r>
                    </a:p>
                    <a:p>
                      <a:endParaRPr lang="en-GB" sz="2400" dirty="0" smtClean="0"/>
                    </a:p>
                    <a:p>
                      <a:r>
                        <a:rPr lang="en-GB" sz="2400" dirty="0" smtClean="0"/>
                        <a:t>‘I’m going to stay at home tonight.’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He said he was going to study more.</a:t>
                      </a:r>
                    </a:p>
                    <a:p>
                      <a:r>
                        <a:rPr lang="en-GB" sz="2400" dirty="0" smtClean="0"/>
                        <a:t>She said she</a:t>
                      </a:r>
                      <a:r>
                        <a:rPr lang="en-GB" sz="2400" baseline="0" dirty="0" smtClean="0"/>
                        <a:t> was going to stay at home that night.</a:t>
                      </a:r>
                      <a:endParaRPr lang="en-GB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ovéPole 2"/>
          <p:cNvSpPr txBox="1"/>
          <p:nvPr/>
        </p:nvSpPr>
        <p:spPr>
          <a:xfrm>
            <a:off x="2195736" y="332656"/>
            <a:ext cx="465839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smtClean="0">
                <a:solidFill>
                  <a:srgbClr val="FF0000"/>
                </a:solidFill>
              </a:rPr>
              <a:t>Reported statements</a:t>
            </a:r>
            <a:endParaRPr lang="en-GB" sz="4000" b="1" dirty="0">
              <a:solidFill>
                <a:srgbClr val="FF0000"/>
              </a:solidFill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899592" y="1052736"/>
            <a:ext cx="73379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smtClean="0">
                <a:solidFill>
                  <a:srgbClr val="00B0F0"/>
                </a:solidFill>
              </a:rPr>
              <a:t>Tense changes in reported speech</a:t>
            </a:r>
            <a:endParaRPr lang="en-GB" sz="4000" b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ulka 1"/>
          <p:cNvGraphicFramePr>
            <a:graphicFrameLocks noGrp="1"/>
          </p:cNvGraphicFramePr>
          <p:nvPr/>
        </p:nvGraphicFramePr>
        <p:xfrm>
          <a:off x="395536" y="1628800"/>
          <a:ext cx="8435859" cy="38085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19435"/>
                <a:gridCol w="3816424"/>
              </a:tblGrid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Direct speech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/>
                        <a:t>Reported speech</a:t>
                      </a:r>
                      <a:endParaRPr lang="en-GB" sz="2800" dirty="0"/>
                    </a:p>
                  </a:txBody>
                  <a:tcPr/>
                </a:tc>
              </a:tr>
              <a:tr h="64807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/>
                        <a:t>Modal verbs:</a:t>
                      </a:r>
                      <a:r>
                        <a:rPr lang="en-GB" sz="2000" baseline="0" dirty="0" smtClean="0"/>
                        <a:t> </a:t>
                      </a:r>
                      <a:r>
                        <a:rPr lang="en-GB" sz="2000" b="1" baseline="0" dirty="0" smtClean="0"/>
                        <a:t>can, may, must, have to, will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000" dirty="0" smtClean="0"/>
                    </a:p>
                  </a:txBody>
                  <a:tcPr/>
                </a:tc>
              </a:tr>
              <a:tr h="4510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aseline="0" dirty="0" smtClean="0"/>
                        <a:t>‘I can work.’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/>
                        <a:t>She said she could work.</a:t>
                      </a:r>
                    </a:p>
                  </a:txBody>
                  <a:tcPr/>
                </a:tc>
              </a:tr>
              <a:tr h="47744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aseline="0" dirty="0" smtClean="0"/>
                        <a:t>‘We may come.’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/>
                        <a:t>They said they might come.</a:t>
                      </a:r>
                    </a:p>
                  </a:txBody>
                  <a:tcPr/>
                </a:tc>
              </a:tr>
              <a:tr h="47744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aseline="0" dirty="0" smtClean="0"/>
                        <a:t>‘I must speak to him.’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/>
                        <a:t>He said he had to speak to him.</a:t>
                      </a:r>
                    </a:p>
                  </a:txBody>
                  <a:tcPr/>
                </a:tc>
              </a:tr>
              <a:tr h="47744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aseline="0" dirty="0" smtClean="0"/>
                        <a:t>‘ I have to be there.’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/>
                        <a:t>She said she had to be there.</a:t>
                      </a:r>
                    </a:p>
                  </a:txBody>
                  <a:tcPr/>
                </a:tc>
              </a:tr>
              <a:tr h="47744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aseline="0" dirty="0" smtClean="0"/>
                        <a:t>‘The result will be available later.’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/>
                        <a:t>He</a:t>
                      </a:r>
                      <a:r>
                        <a:rPr lang="en-GB" sz="2000" baseline="0" dirty="0" smtClean="0"/>
                        <a:t> said that the result would be available later.</a:t>
                      </a:r>
                      <a:endParaRPr lang="en-GB" sz="200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ovéPole 2"/>
          <p:cNvSpPr txBox="1"/>
          <p:nvPr/>
        </p:nvSpPr>
        <p:spPr>
          <a:xfrm>
            <a:off x="2195736" y="188640"/>
            <a:ext cx="465839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smtClean="0">
                <a:solidFill>
                  <a:srgbClr val="FF0000"/>
                </a:solidFill>
              </a:rPr>
              <a:t>Reported statements</a:t>
            </a:r>
            <a:endParaRPr lang="en-GB" sz="4000" b="1" dirty="0">
              <a:solidFill>
                <a:srgbClr val="FF0000"/>
              </a:solidFill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323528" y="764704"/>
            <a:ext cx="85324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 smtClean="0">
                <a:solidFill>
                  <a:srgbClr val="00B0F0"/>
                </a:solidFill>
              </a:rPr>
              <a:t>Modal verbs change in reported speech</a:t>
            </a:r>
            <a:endParaRPr lang="en-GB" sz="4000" b="1" dirty="0">
              <a:solidFill>
                <a:srgbClr val="00B0F0"/>
              </a:solidFill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1187624" y="5589240"/>
            <a:ext cx="6840760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GB" sz="28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could, might, ought to, used to</a:t>
            </a:r>
            <a:r>
              <a:rPr lang="en-GB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, and </a:t>
            </a:r>
            <a:r>
              <a:rPr lang="en-GB" sz="28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would </a:t>
            </a:r>
          </a:p>
          <a:p>
            <a:pPr algn="ctr"/>
            <a:r>
              <a:rPr lang="en-GB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never change. </a:t>
            </a:r>
            <a:endParaRPr lang="cs-CZ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600"/>
                            </p:stCondLst>
                            <p:childTnLst>
                              <p:par>
                                <p:cTn id="37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3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1600"/>
                            </p:stCondLst>
                            <p:childTnLst>
                              <p:par>
                                <p:cTn id="40" presetID="4" presetClass="emph" presetSubtype="2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to="1.5" calcmode="lin" valueType="num">
                                      <p:cBhvr override="childStyle">
                                        <p:cTn id="4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4" grpId="1"/>
      <p:bldP spid="6" grpId="0"/>
      <p:bldP spid="6" grpId="1"/>
      <p:bldP spid="6" grpId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ulka 2"/>
          <p:cNvGraphicFramePr>
            <a:graphicFrameLocks noGrp="1"/>
          </p:cNvGraphicFramePr>
          <p:nvPr/>
        </p:nvGraphicFramePr>
        <p:xfrm>
          <a:off x="1475656" y="692696"/>
          <a:ext cx="6264696" cy="54179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32348"/>
                <a:gridCol w="3132348"/>
              </a:tblGrid>
              <a:tr h="398535">
                <a:tc>
                  <a:txBody>
                    <a:bodyPr/>
                    <a:lstStyle/>
                    <a:p>
                      <a:pPr algn="r"/>
                      <a:r>
                        <a:rPr lang="en-GB" sz="2800" dirty="0" smtClean="0"/>
                        <a:t>PRONOUNS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2800" dirty="0" smtClean="0"/>
                        <a:t>AND POSSESSIVES</a:t>
                      </a:r>
                      <a:endParaRPr lang="en-GB" sz="2800" dirty="0"/>
                    </a:p>
                  </a:txBody>
                  <a:tcPr/>
                </a:tc>
              </a:tr>
              <a:tr h="398535"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 smtClean="0"/>
                        <a:t>direct</a:t>
                      </a:r>
                      <a:endParaRPr lang="en-GB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1" dirty="0" smtClean="0"/>
                        <a:t>reported</a:t>
                      </a:r>
                      <a:endParaRPr lang="en-GB" sz="2800" b="1" dirty="0"/>
                    </a:p>
                  </a:txBody>
                  <a:tcPr/>
                </a:tc>
              </a:tr>
              <a:tr h="398535">
                <a:tc>
                  <a:txBody>
                    <a:bodyPr/>
                    <a:lstStyle/>
                    <a:p>
                      <a:pPr algn="l"/>
                      <a:r>
                        <a:rPr lang="en-GB" sz="2000" dirty="0" smtClean="0"/>
                        <a:t>I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2000" dirty="0" smtClean="0"/>
                        <a:t>he/she</a:t>
                      </a:r>
                      <a:endParaRPr lang="en-GB" sz="2000" dirty="0"/>
                    </a:p>
                  </a:txBody>
                  <a:tcPr/>
                </a:tc>
              </a:tr>
              <a:tr h="398535">
                <a:tc>
                  <a:txBody>
                    <a:bodyPr/>
                    <a:lstStyle/>
                    <a:p>
                      <a:pPr algn="l"/>
                      <a:r>
                        <a:rPr lang="en-GB" sz="2000" dirty="0" smtClean="0"/>
                        <a:t>me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2000" dirty="0" smtClean="0"/>
                        <a:t>him/her</a:t>
                      </a:r>
                      <a:endParaRPr lang="en-GB" sz="2000" dirty="0"/>
                    </a:p>
                  </a:txBody>
                  <a:tcPr/>
                </a:tc>
              </a:tr>
              <a:tr h="398535">
                <a:tc>
                  <a:txBody>
                    <a:bodyPr/>
                    <a:lstStyle/>
                    <a:p>
                      <a:pPr algn="l"/>
                      <a:r>
                        <a:rPr lang="en-GB" sz="2000" dirty="0" smtClean="0"/>
                        <a:t>my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2000" dirty="0" smtClean="0"/>
                        <a:t>his/her</a:t>
                      </a:r>
                      <a:endParaRPr lang="en-GB" sz="2000" dirty="0"/>
                    </a:p>
                  </a:txBody>
                  <a:tcPr/>
                </a:tc>
              </a:tr>
              <a:tr h="398535">
                <a:tc>
                  <a:txBody>
                    <a:bodyPr/>
                    <a:lstStyle/>
                    <a:p>
                      <a:pPr algn="l"/>
                      <a:r>
                        <a:rPr lang="en-GB" sz="2000" dirty="0" smtClean="0"/>
                        <a:t>mine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2000" dirty="0" smtClean="0"/>
                        <a:t>his/hers</a:t>
                      </a:r>
                      <a:endParaRPr lang="en-GB" sz="2000" dirty="0"/>
                    </a:p>
                  </a:txBody>
                  <a:tcPr/>
                </a:tc>
              </a:tr>
              <a:tr h="398535">
                <a:tc>
                  <a:txBody>
                    <a:bodyPr/>
                    <a:lstStyle/>
                    <a:p>
                      <a:pPr algn="l"/>
                      <a:r>
                        <a:rPr lang="en-GB" sz="2000" dirty="0" smtClean="0"/>
                        <a:t>you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2000" dirty="0" smtClean="0"/>
                        <a:t>I/we</a:t>
                      </a:r>
                      <a:endParaRPr lang="en-GB" sz="2000" dirty="0"/>
                    </a:p>
                  </a:txBody>
                  <a:tcPr/>
                </a:tc>
              </a:tr>
              <a:tr h="398535">
                <a:tc>
                  <a:txBody>
                    <a:bodyPr/>
                    <a:lstStyle/>
                    <a:p>
                      <a:pPr algn="l"/>
                      <a:r>
                        <a:rPr lang="en-GB" sz="2000" dirty="0" smtClean="0"/>
                        <a:t>your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2000" dirty="0" smtClean="0"/>
                        <a:t>my/our</a:t>
                      </a:r>
                      <a:endParaRPr lang="en-GB" sz="2000" dirty="0"/>
                    </a:p>
                  </a:txBody>
                  <a:tcPr/>
                </a:tc>
              </a:tr>
              <a:tr h="398535">
                <a:tc>
                  <a:txBody>
                    <a:bodyPr/>
                    <a:lstStyle/>
                    <a:p>
                      <a:pPr algn="l"/>
                      <a:r>
                        <a:rPr lang="en-GB" sz="2000" dirty="0" smtClean="0"/>
                        <a:t>yours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2000" dirty="0" smtClean="0"/>
                        <a:t>mine/ours</a:t>
                      </a:r>
                      <a:endParaRPr lang="en-GB" sz="2000" dirty="0"/>
                    </a:p>
                  </a:txBody>
                  <a:tcPr/>
                </a:tc>
              </a:tr>
              <a:tr h="398535">
                <a:tc>
                  <a:txBody>
                    <a:bodyPr/>
                    <a:lstStyle/>
                    <a:p>
                      <a:pPr algn="l"/>
                      <a:r>
                        <a:rPr lang="en-GB" sz="2000" dirty="0" smtClean="0"/>
                        <a:t>we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2000" dirty="0" smtClean="0"/>
                        <a:t>they</a:t>
                      </a:r>
                      <a:endParaRPr lang="en-GB" sz="2000" dirty="0"/>
                    </a:p>
                  </a:txBody>
                  <a:tcPr/>
                </a:tc>
              </a:tr>
              <a:tr h="398535">
                <a:tc>
                  <a:txBody>
                    <a:bodyPr/>
                    <a:lstStyle/>
                    <a:p>
                      <a:pPr algn="l"/>
                      <a:r>
                        <a:rPr lang="en-GB" sz="2000" dirty="0" smtClean="0"/>
                        <a:t>us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2000" dirty="0" smtClean="0"/>
                        <a:t>them</a:t>
                      </a:r>
                      <a:endParaRPr lang="en-GB" sz="2000" dirty="0"/>
                    </a:p>
                  </a:txBody>
                  <a:tcPr/>
                </a:tc>
              </a:tr>
              <a:tr h="398535">
                <a:tc>
                  <a:txBody>
                    <a:bodyPr/>
                    <a:lstStyle/>
                    <a:p>
                      <a:pPr algn="l"/>
                      <a:r>
                        <a:rPr lang="en-GB" sz="2000" dirty="0" smtClean="0"/>
                        <a:t>our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2000" dirty="0" smtClean="0"/>
                        <a:t>their</a:t>
                      </a:r>
                      <a:endParaRPr lang="en-GB" sz="20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GB" sz="2000" dirty="0" smtClean="0"/>
                        <a:t>ours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2000" dirty="0" smtClean="0"/>
                        <a:t>theirs</a:t>
                      </a:r>
                      <a:endParaRPr lang="en-GB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ulka 1"/>
          <p:cNvGraphicFramePr>
            <a:graphicFrameLocks noGrp="1"/>
          </p:cNvGraphicFramePr>
          <p:nvPr/>
        </p:nvGraphicFramePr>
        <p:xfrm>
          <a:off x="1187624" y="332656"/>
          <a:ext cx="7056784" cy="6217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28392"/>
                <a:gridCol w="3528392"/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GB" sz="2800" dirty="0" smtClean="0"/>
                        <a:t>WORDS FOR TIME 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 smtClean="0"/>
                        <a:t>AND PLACES</a:t>
                      </a:r>
                      <a:endParaRPr lang="en-GB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800" b="1" dirty="0" smtClean="0"/>
                        <a:t>direct</a:t>
                      </a:r>
                      <a:endParaRPr lang="en-GB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b="1" dirty="0" smtClean="0"/>
                        <a:t>reported</a:t>
                      </a:r>
                      <a:endParaRPr lang="en-GB" sz="2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today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that</a:t>
                      </a:r>
                      <a:r>
                        <a:rPr lang="en-GB" sz="2000" baseline="0" dirty="0" smtClean="0"/>
                        <a:t> day</a:t>
                      </a:r>
                      <a:endParaRPr lang="en-GB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tonight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that night</a:t>
                      </a:r>
                      <a:endParaRPr lang="en-GB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tomorrow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the next day</a:t>
                      </a:r>
                    </a:p>
                    <a:p>
                      <a:r>
                        <a:rPr lang="en-GB" sz="2000" dirty="0" smtClean="0"/>
                        <a:t>the following day</a:t>
                      </a:r>
                      <a:endParaRPr lang="en-GB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next (week, month, etc.)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the next/the following </a:t>
                      </a:r>
                    </a:p>
                    <a:p>
                      <a:r>
                        <a:rPr lang="en-GB" sz="2000" dirty="0" smtClean="0"/>
                        <a:t>(week,</a:t>
                      </a:r>
                      <a:r>
                        <a:rPr lang="en-GB" sz="2000" baseline="0" dirty="0" smtClean="0"/>
                        <a:t> month, etc.)</a:t>
                      </a:r>
                      <a:endParaRPr lang="en-GB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ago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before</a:t>
                      </a:r>
                      <a:endParaRPr lang="en-GB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yesterday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the day before/</a:t>
                      </a:r>
                    </a:p>
                    <a:p>
                      <a:r>
                        <a:rPr lang="en-GB" sz="2000" dirty="0" smtClean="0"/>
                        <a:t>the previous day</a:t>
                      </a:r>
                      <a:endParaRPr lang="en-GB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last (week, month,</a:t>
                      </a:r>
                      <a:r>
                        <a:rPr lang="en-GB" sz="2000" baseline="0" dirty="0" smtClean="0"/>
                        <a:t> etc.)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the last/the</a:t>
                      </a:r>
                      <a:r>
                        <a:rPr lang="en-GB" sz="2000" baseline="0" dirty="0" smtClean="0"/>
                        <a:t> previous</a:t>
                      </a:r>
                    </a:p>
                    <a:p>
                      <a:r>
                        <a:rPr lang="en-GB" sz="2000" baseline="0" dirty="0" smtClean="0"/>
                        <a:t>(week, month, etc.)</a:t>
                      </a:r>
                      <a:endParaRPr lang="en-GB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now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then, immediately</a:t>
                      </a:r>
                      <a:endParaRPr lang="en-GB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here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there</a:t>
                      </a:r>
                      <a:endParaRPr lang="en-GB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this (place)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that (place)</a:t>
                      </a:r>
                      <a:endParaRPr lang="en-GB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323528" y="1340768"/>
            <a:ext cx="8491501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sz="2400" dirty="0" smtClean="0"/>
              <a:t>‘We lived here in 2008.’ She said ................................................. 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 smtClean="0"/>
              <a:t>‘I have seen this film twice.’ He said .......................................... .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 smtClean="0"/>
              <a:t>‘They will help you.’ She said ..................................................... . 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 smtClean="0"/>
              <a:t>‘Janet was there yesterday.’ Peter said ...................................... .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 smtClean="0"/>
              <a:t>‘I can’t help you tomorrow.’ She told ......................................... .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 smtClean="0"/>
              <a:t>‘You’ll have to stay home.’ She told him .................................... .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 smtClean="0"/>
              <a:t>‘You didn’t see him yesterday.’ She said that ............................. .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 smtClean="0"/>
              <a:t>‘I’m going to teach you to play the piano.’ He said .................... .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 smtClean="0"/>
              <a:t>‘I’ve just read you essay.’ He said ............................................... .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 smtClean="0"/>
              <a:t>‘We must speak to him.’ They said ............................................. .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 smtClean="0"/>
              <a:t>‘He may come to visit us tomorrow.’ She said that .................... .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 smtClean="0"/>
              <a:t>‘I love it here,’ Martin said. ........................................................ .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 smtClean="0"/>
              <a:t>‘I arrived here an hour ago.’ Mark said ...................................... . </a:t>
            </a:r>
          </a:p>
        </p:txBody>
      </p:sp>
      <p:sp>
        <p:nvSpPr>
          <p:cNvPr id="3" name="Obdélník 2"/>
          <p:cNvSpPr/>
          <p:nvPr/>
        </p:nvSpPr>
        <p:spPr>
          <a:xfrm>
            <a:off x="1259632" y="260648"/>
            <a:ext cx="65984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Make reported speech</a:t>
            </a:r>
            <a:endParaRPr lang="cs-CZ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683568" y="836712"/>
            <a:ext cx="7704856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cs-CZ" sz="12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Zdroje a citace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cs-CZ" sz="1200" dirty="0" smtClean="0"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Autorem materiálu a všech jeho částí, není-li uvedeno jinak, je Mgr. Ilona Kopšová.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cs-CZ" sz="12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cs-CZ" sz="12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cs-CZ" sz="1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2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Použitá literatura: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cs-CZ" sz="1200" b="1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BETÁKOVÁ, Lucie, PhDr., MA, PhD. </a:t>
            </a:r>
            <a:r>
              <a:rPr lang="cs-CZ" sz="12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Angličtina učitele angličtiny</a:t>
            </a:r>
            <a:r>
              <a:rPr lang="cs-CZ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 Plzeň: </a:t>
            </a:r>
            <a:r>
              <a:rPr lang="cs-CZ" sz="1200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Fraus</a:t>
            </a:r>
            <a:r>
              <a:rPr lang="cs-CZ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, 2006, ISBN 80-7238-550-X. </a:t>
            </a:r>
            <a:endParaRPr lang="cs-CZ" sz="1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Cambridge Advanced Learner´s Dictionary</a:t>
            </a:r>
            <a:r>
              <a:rPr lang="en-US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 Cambridge: Cambridge University Press, 2005, ISBN 0-521-60499-0. </a:t>
            </a:r>
            <a:endParaRPr lang="cs-CZ" sz="1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HARMER, Jeremy. </a:t>
            </a:r>
            <a:r>
              <a:rPr lang="en-US" sz="12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Teacher Knowledge</a:t>
            </a:r>
            <a:r>
              <a:rPr lang="en-US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 Edinburgh: Pearson</a:t>
            </a:r>
            <a:r>
              <a:rPr lang="cs-CZ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ELT</a:t>
            </a:r>
            <a:r>
              <a:rPr lang="en-US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, 2012, ISBN 978-1-4082-6804-9. </a:t>
            </a:r>
            <a:endParaRPr lang="cs-CZ" sz="1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200" dirty="0" smtClean="0"/>
              <a:t>SZLACHTA, Emma. </a:t>
            </a:r>
            <a:r>
              <a:rPr lang="cs-CZ" sz="1200" i="1" dirty="0" err="1" smtClean="0"/>
              <a:t>Choices</a:t>
            </a:r>
            <a:r>
              <a:rPr lang="cs-CZ" sz="1200" i="1" dirty="0" smtClean="0"/>
              <a:t> - </a:t>
            </a:r>
            <a:r>
              <a:rPr lang="cs-CZ" sz="1200" i="1" dirty="0" err="1" smtClean="0"/>
              <a:t>Intermediate</a:t>
            </a:r>
            <a:r>
              <a:rPr lang="cs-CZ" sz="1200" dirty="0" smtClean="0"/>
              <a:t>. Edinburgh: </a:t>
            </a:r>
            <a:r>
              <a:rPr lang="cs-CZ" sz="1200" dirty="0" err="1" smtClean="0"/>
              <a:t>Pearson</a:t>
            </a:r>
            <a:r>
              <a:rPr lang="cs-CZ" sz="1200" dirty="0" smtClean="0"/>
              <a:t> ELT, 2012, ISBN 978-1-4082-9617-2.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FOLEY, Mark; HALL, Diane. </a:t>
            </a:r>
            <a:r>
              <a:rPr lang="en-GB" sz="1200" i="1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MyGrammarLab</a:t>
            </a:r>
            <a:r>
              <a:rPr lang="en-GB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 Edinburgh: Pearson ELT, 2012, ISBN 9781408299159.</a:t>
            </a:r>
            <a:endParaRPr lang="cs-CZ" sz="12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</TotalTime>
  <Words>650</Words>
  <Application>Microsoft Office PowerPoint</Application>
  <PresentationFormat>Předvádění na obrazovce (4:3)</PresentationFormat>
  <Paragraphs>121</Paragraphs>
  <Slides>7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8" baseType="lpstr">
      <vt:lpstr>Motiv sady Office</vt:lpstr>
      <vt:lpstr>Snímek 1</vt:lpstr>
      <vt:lpstr>Snímek 2</vt:lpstr>
      <vt:lpstr>Snímek 3</vt:lpstr>
      <vt:lpstr>Snímek 4</vt:lpstr>
      <vt:lpstr>Snímek 5</vt:lpstr>
      <vt:lpstr>Snímek 6</vt:lpstr>
      <vt:lpstr>Snímek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Ilona</dc:creator>
  <cp:lastModifiedBy>Chalupna</cp:lastModifiedBy>
  <cp:revision>26</cp:revision>
  <dcterms:created xsi:type="dcterms:W3CDTF">2014-02-22T09:45:44Z</dcterms:created>
  <dcterms:modified xsi:type="dcterms:W3CDTF">2014-04-14T18:39:35Z</dcterms:modified>
</cp:coreProperties>
</file>